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0" r:id="rId5"/>
    <p:sldId id="264" r:id="rId6"/>
    <p:sldId id="263" r:id="rId7"/>
    <p:sldId id="265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2" d="100"/>
          <a:sy n="102" d="100"/>
        </p:scale>
        <p:origin x="91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F6E556B-A37B-9256-BCA1-A5CCEAE7C1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7EFE036-D936-0476-CFB5-ED9E7EAC4F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FD5B3BD-FC3C-D549-0EE6-50271B32A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F0076064-7CB0-EA19-193A-2C3EF35F0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5C209D9-576B-5ADE-515C-BB5AA3DE21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02932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387AEE6-279E-5A83-A7E1-B2C83E9C6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D31890-CBA9-05BB-E60E-785AD1B2F7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2527C6E-1780-0DA4-831F-804700B099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27D82A97-7AF5-4C4C-6280-10C05808B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95062B2-89A9-CA57-6C16-696955B351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71770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9F632AF2-C82C-97BF-610C-F4ACFD4E6E6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C0534C6-C9A0-C9FA-F0F8-1A94879E5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23F5BC1-9624-8601-2492-3D5C03F0FC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5F6C9EE-537A-B7FF-F1CC-CA4746C8E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7DD8A0-7597-F855-F023-505ABFDF10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75176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B794CA6-03C0-5D21-EB0B-E6EC1D89CE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9975093-C5BF-FEAF-FB80-B9D9BDE53D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743ADAF-2117-ED7F-B30C-F3E1EC6E1E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3EEA168-E6CE-F02B-9ABB-FFF3E190AD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A3871C5A-BDCC-489C-84CB-4ABB9814B3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10625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13DE98-03FC-C843-9881-6CE9023956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638285F-1872-37DE-F276-90A52AF5976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FEBE77-D5F0-7C08-E475-8519BBE573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587D2CB4-611B-8223-8C20-42AAD2EE5D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FD74029-9066-55AE-A93A-0C830CDC5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71050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6C557C8-93A8-C728-076D-5F4262C134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DCF5DCC2-6B22-1DC0-90EC-CF76ABECFF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FDDD8A41-E2DE-2311-A140-F2EF487583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1D887700-0A0E-CA82-C49C-8CD3696489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AAE43A37-3A28-994B-A2A0-0714C4395F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F35AE4EA-6B85-02F2-E1B7-8FF4F6821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672113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7B090C-C038-F694-B0FA-2853D0CB83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7B83581-2A9A-55BA-D7DE-A3A6471D5C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99A26600-5C1B-603E-BF55-3B360C6B0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BCB1C21-80CF-3A4C-69E5-A46F198B3D8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66063BB3-230D-42CF-3CEE-BF100194E7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BC10EBC-16CC-C647-FD98-E20016C78A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6BA4294-E6C1-A3DD-C1FE-71EC5CB36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FF5111AB-1778-EFCE-9C5B-D06FA86D9A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612570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7F0B148-DF91-686B-4E4E-27912DF5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1472196B-6309-3A1D-DE0D-55A5E2D9F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CD0EEAE1-A29C-90AC-5245-6E5ECDA39F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6A504884-5C4D-5A46-CBC4-BA78CDEDB9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326059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5A8ED2AD-702D-7C39-6118-E212114FA7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BF9673E3-A182-0032-6984-9C43AA64F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ED831F4F-595B-09CA-860A-B2150EC04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83916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3A1411C-044D-AEF8-440D-1DFD79F11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97F25EA8-3B16-2A7F-C8F9-20F40A4E2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410E98CE-0B7B-0D99-5EFF-C40120B896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337EE301-DDF6-5C41-3894-BE52D06CA3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7682AEA-4A2B-DA59-D2FC-B85C7471A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BF75559B-1FE9-722B-6AD3-A0FA11683A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4664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1672666-0396-6417-EE90-DAFC6B15AF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75BFB2D-E45F-4143-F426-7133A007834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F381246C-04E6-DC68-6571-DC2B2FE325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C80CEF2E-1456-C12E-141B-3D41A5ABD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0548590C-858D-2E63-4B66-DF84D38642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8E44DF7-C70B-6A1A-B91D-7B77255207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973897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08731CA3-091B-0F1D-8FCB-3DB507BBB6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6579509-22D3-4E24-C40C-4CDCB1536F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DE2C78C-D885-6140-0FB1-DE5075345EE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43EC8D-1D59-4C73-BB85-4A1AAD247D71}" type="datetimeFigureOut">
              <a:rPr lang="fr-FR" smtClean="0"/>
              <a:t>28/02/2023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B1DAF292-23DC-2D65-9B99-D7BE0BD3611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29FB117-24C4-B429-AF87-E8FEBCBB21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305E89-A123-4E02-8443-E44408ACCF70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249571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hyperlink" Target="https://dataforgood.fr/" TargetMode="Externa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taforgood.fr/hippocrate" TargetMode="Externa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linkedin.com/video/event/urn:li:ugcPost:7033870906384863233/" TargetMode="External"/><Relationship Id="rId3" Type="http://schemas.openxmlformats.org/officeDocument/2006/relationships/hyperlink" Target="https://events.makesense.org/fr/e/atelier-2h-pour-partager-autour-du-numerique-responsable-et-engage-63f39125f45a5b0007fc3ed4" TargetMode="External"/><Relationship Id="rId7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7.png"/><Relationship Id="rId5" Type="http://schemas.openxmlformats.org/officeDocument/2006/relationships/image" Target="../media/image13.svg"/><Relationship Id="rId10" Type="http://schemas.openxmlformats.org/officeDocument/2006/relationships/image" Target="../media/image16.png"/><Relationship Id="rId4" Type="http://schemas.openxmlformats.org/officeDocument/2006/relationships/image" Target="../media/image12.png"/><Relationship Id="rId9" Type="http://schemas.openxmlformats.org/officeDocument/2006/relationships/hyperlink" Target="https://www.meetup.com/fr-FR/data-for-good-provence/events/291226540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framalistes.org/sympa/subscribe/infos-dataforgood-grenoble" TargetMode="External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18.png"/><Relationship Id="rId4" Type="http://schemas.openxmlformats.org/officeDocument/2006/relationships/hyperlink" Target="https://dataforgood.f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DE0D7E59-00D1-62F1-02C4-1DBE33B910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47134"/>
            <a:ext cx="12194413" cy="4640580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417453E0-F231-9E33-6CDF-B23CD9DC19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16540" y="5109210"/>
            <a:ext cx="1634490" cy="1634490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FE6AB00E-9B2F-3244-DB7B-6DAE74FFE3D2}"/>
              </a:ext>
            </a:extLst>
          </p:cNvPr>
          <p:cNvSpPr txBox="1"/>
          <p:nvPr/>
        </p:nvSpPr>
        <p:spPr>
          <a:xfrm>
            <a:off x="2997723" y="4328108"/>
            <a:ext cx="725863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800" dirty="0">
                <a:solidFill>
                  <a:srgbClr val="002060"/>
                </a:solidFill>
                <a:latin typeface="Aileron" panose="00000500000000000000" pitchFamily="50" charset="0"/>
              </a:rPr>
              <a:t>Le numérique au service de l’intérêt général</a:t>
            </a:r>
          </a:p>
        </p:txBody>
      </p:sp>
    </p:spTree>
    <p:extLst>
      <p:ext uri="{BB962C8B-B14F-4D97-AF65-F5344CB8AC3E}">
        <p14:creationId xmlns:p14="http://schemas.microsoft.com/office/powerpoint/2010/main" val="3106276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132BA2CB-7C76-0534-5C35-FC211E47C16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93030" cy="2547030"/>
          </a:xfrm>
          <a:prstGeom prst="rect">
            <a:avLst/>
          </a:prstGeom>
        </p:spPr>
      </p:pic>
      <p:pic>
        <p:nvPicPr>
          <p:cNvPr id="4" name="Image 3" descr="Une image contenant texte, tableau blanc&#10;&#10;Description générée automatiquement">
            <a:extLst>
              <a:ext uri="{FF2B5EF4-FFF2-40B4-BE49-F238E27FC236}">
                <a16:creationId xmlns:a16="http://schemas.microsoft.com/office/drawing/2014/main" id="{E31918CC-68B7-C3C0-0B44-00D964E4362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7616" y="-94268"/>
            <a:ext cx="5574383" cy="314184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AF9AE4BC-A991-D6D5-2911-87F91D5318E1}"/>
              </a:ext>
            </a:extLst>
          </p:cNvPr>
          <p:cNvSpPr txBox="1"/>
          <p:nvPr/>
        </p:nvSpPr>
        <p:spPr>
          <a:xfrm>
            <a:off x="626885" y="2595957"/>
            <a:ext cx="9242980" cy="22631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Association créée en 2014</a:t>
            </a: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Communauté de </a:t>
            </a:r>
            <a:r>
              <a:rPr lang="fr-FR" sz="1600" b="1" dirty="0">
                <a:latin typeface="Aileron" panose="00000500000000000000" pitchFamily="50" charset="0"/>
              </a:rPr>
              <a:t>plus de 3000 volontaires Tech </a:t>
            </a:r>
            <a:r>
              <a:rPr lang="fr-FR" sz="1600" dirty="0">
                <a:latin typeface="Aileron" panose="00000500000000000000" pitchFamily="50" charset="0"/>
              </a:rPr>
              <a:t>(Data, Dev, Designers) souhaitant mettre leurs compétences au service d'associations et d'ONG et de </a:t>
            </a:r>
            <a:r>
              <a:rPr lang="fr-FR" sz="1600" b="1" dirty="0">
                <a:latin typeface="Aileron" panose="00000500000000000000" pitchFamily="50" charset="0"/>
              </a:rPr>
              <a:t>s'engager pour l'intérêt général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b="1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sz="1600" b="1" dirty="0">
              <a:latin typeface="Aileron" panose="00000500000000000000" pitchFamily="50" charset="0"/>
            </a:endParaRPr>
          </a:p>
        </p:txBody>
      </p:sp>
      <p:pic>
        <p:nvPicPr>
          <p:cNvPr id="8" name="Image 7">
            <a:extLst>
              <a:ext uri="{FF2B5EF4-FFF2-40B4-BE49-F238E27FC236}">
                <a16:creationId xmlns:a16="http://schemas.microsoft.com/office/drawing/2014/main" id="{65A6DF5A-08A4-5C89-789B-617589D6E0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74" t="5187" r="1353" b="5961"/>
          <a:stretch/>
        </p:blipFill>
        <p:spPr>
          <a:xfrm>
            <a:off x="8903910" y="6237091"/>
            <a:ext cx="3168683" cy="477971"/>
          </a:xfrm>
          <a:prstGeom prst="rect">
            <a:avLst/>
          </a:prstGeom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A8B77B33-7BCB-8611-44AA-816D955A60EB}"/>
              </a:ext>
            </a:extLst>
          </p:cNvPr>
          <p:cNvSpPr txBox="1"/>
          <p:nvPr/>
        </p:nvSpPr>
        <p:spPr>
          <a:xfrm>
            <a:off x="10297212" y="5751323"/>
            <a:ext cx="17910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>
                <a:hlinkClick r:id="rId5"/>
              </a:rPr>
              <a:t>dataforgood.fr</a:t>
            </a:r>
            <a:r>
              <a:rPr lang="fr-FR" dirty="0"/>
              <a:t> </a:t>
            </a:r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47AFA566-E053-81BB-5F93-24E7B429C9D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02287" y="4493349"/>
            <a:ext cx="1335846" cy="1335846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1D095B4B-2B15-E477-3193-5C0335B8AFC6}"/>
              </a:ext>
            </a:extLst>
          </p:cNvPr>
          <p:cNvSpPr txBox="1"/>
          <p:nvPr/>
        </p:nvSpPr>
        <p:spPr>
          <a:xfrm>
            <a:off x="626885" y="4304675"/>
            <a:ext cx="9242980" cy="15245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Chaque année : 1 à 2 saisons d'accélération -&gt; une dizaine de projets sont accompagnés par les bénévoles sur des thématiques environnementales, sociales et solidaires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Un </a:t>
            </a:r>
            <a:r>
              <a:rPr lang="fr-FR" sz="1600" dirty="0" err="1">
                <a:latin typeface="Aileron" panose="00000500000000000000" pitchFamily="50" charset="0"/>
              </a:rPr>
              <a:t>slack</a:t>
            </a:r>
            <a:r>
              <a:rPr lang="fr-FR" sz="1600" dirty="0">
                <a:latin typeface="Aileron" panose="00000500000000000000" pitchFamily="50" charset="0"/>
              </a:rPr>
              <a:t> pour échanger, des webinaires mensuels…</a:t>
            </a: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2277A38E-0C6B-D59A-EE89-560B02C1C95B}"/>
              </a:ext>
            </a:extLst>
          </p:cNvPr>
          <p:cNvSpPr txBox="1"/>
          <p:nvPr/>
        </p:nvSpPr>
        <p:spPr>
          <a:xfrm>
            <a:off x="626885" y="6057052"/>
            <a:ext cx="790437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Lancement d’une antenne grenobloise cette année !</a:t>
            </a:r>
          </a:p>
          <a:p>
            <a:endParaRPr lang="fr-FR" sz="1600" dirty="0"/>
          </a:p>
        </p:txBody>
      </p:sp>
    </p:spTree>
    <p:extLst>
      <p:ext uri="{BB962C8B-B14F-4D97-AF65-F5344CB8AC3E}">
        <p14:creationId xmlns:p14="http://schemas.microsoft.com/office/powerpoint/2010/main" val="31118304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oneTexte 1">
            <a:extLst>
              <a:ext uri="{FF2B5EF4-FFF2-40B4-BE49-F238E27FC236}">
                <a16:creationId xmlns:a16="http://schemas.microsoft.com/office/drawing/2014/main" id="{305DE98F-4094-5B31-9FE4-6097C010EE90}"/>
              </a:ext>
            </a:extLst>
          </p:cNvPr>
          <p:cNvSpPr txBox="1"/>
          <p:nvPr/>
        </p:nvSpPr>
        <p:spPr>
          <a:xfrm>
            <a:off x="523459" y="2459919"/>
            <a:ext cx="10991653" cy="41581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dirty="0">
                <a:latin typeface="Aileron" panose="00000500000000000000" pitchFamily="50" charset="0"/>
              </a:rPr>
              <a:t>Plus de 100 projets depuis 2014 :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 err="1">
                <a:latin typeface="Aileron" panose="00000500000000000000" pitchFamily="50" charset="0"/>
              </a:rPr>
              <a:t>Pyronear</a:t>
            </a:r>
            <a:r>
              <a:rPr lang="fr-FR" sz="1600" dirty="0">
                <a:latin typeface="Aileron" panose="00000500000000000000" pitchFamily="50" charset="0"/>
              </a:rPr>
              <a:t> : Détection des départs d'incendie dans les forêts à partir d’images satellites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Open Food </a:t>
            </a:r>
            <a:r>
              <a:rPr lang="fr-FR" sz="1600" b="1" dirty="0" err="1">
                <a:latin typeface="Aileron" panose="00000500000000000000" pitchFamily="50" charset="0"/>
              </a:rPr>
              <a:t>Facts</a:t>
            </a:r>
            <a:r>
              <a:rPr lang="fr-FR" sz="1600" dirty="0">
                <a:latin typeface="Aileron" panose="00000500000000000000" pitchFamily="50" charset="0"/>
              </a:rPr>
              <a:t> : Application pour scanner les produits et connaître leur impact environnemental</a:t>
            </a: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 err="1">
                <a:latin typeface="Aileron" panose="00000500000000000000" pitchFamily="50" charset="0"/>
              </a:rPr>
              <a:t>BechdelAI</a:t>
            </a:r>
            <a:r>
              <a:rPr lang="fr-FR" sz="1600" b="1" dirty="0">
                <a:latin typeface="Aileron" panose="00000500000000000000" pitchFamily="50" charset="0"/>
              </a:rPr>
              <a:t> : </a:t>
            </a:r>
            <a:r>
              <a:rPr lang="fr-FR" sz="1600" dirty="0">
                <a:latin typeface="Aileron" panose="00000500000000000000" pitchFamily="50" charset="0"/>
              </a:rPr>
              <a:t>Mesure et automatisation du test de </a:t>
            </a:r>
            <a:r>
              <a:rPr lang="fr-FR" sz="1600" dirty="0" err="1">
                <a:latin typeface="Aileron" panose="00000500000000000000" pitchFamily="50" charset="0"/>
              </a:rPr>
              <a:t>Bechdel</a:t>
            </a:r>
            <a:r>
              <a:rPr lang="fr-FR" sz="1600" dirty="0">
                <a:latin typeface="Aileron" panose="00000500000000000000" pitchFamily="50" charset="0"/>
              </a:rPr>
              <a:t>, de la (sous)représentation féminine et des inégalités de représentation dans le cinéma et l'audiovisuel</a:t>
            </a:r>
            <a:endParaRPr lang="fr-FR" sz="1600" b="1" dirty="0">
              <a:latin typeface="Aileron" panose="00000500000000000000" pitchFamily="50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b="1" dirty="0">
              <a:latin typeface="Aileron" panose="00000500000000000000" pitchFamily="50" charset="0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 err="1">
                <a:latin typeface="Aileron" panose="00000500000000000000" pitchFamily="50" charset="0"/>
              </a:rPr>
              <a:t>QuotaClimat</a:t>
            </a:r>
            <a:r>
              <a:rPr lang="fr-FR" sz="1600" b="1" dirty="0">
                <a:latin typeface="Aileron" panose="00000500000000000000" pitchFamily="50" charset="0"/>
              </a:rPr>
              <a:t> : </a:t>
            </a:r>
            <a:r>
              <a:rPr lang="fr-FR" sz="1600" dirty="0">
                <a:latin typeface="Aileron" panose="00000500000000000000" pitchFamily="50" charset="0"/>
              </a:rPr>
              <a:t>Quantifier et qualifier le traitement médiatiques des enjeux écologiques</a:t>
            </a:r>
            <a:endParaRPr lang="fr-FR" sz="1600" b="1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dirty="0"/>
          </a:p>
        </p:txBody>
      </p:sp>
      <p:pic>
        <p:nvPicPr>
          <p:cNvPr id="3" name="Image 2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EA11ED08-62FD-D28A-68BC-3763EB7B76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93030" cy="2547030"/>
          </a:xfrm>
          <a:prstGeom prst="rect">
            <a:avLst/>
          </a:prstGeom>
        </p:spPr>
      </p:pic>
      <p:pic>
        <p:nvPicPr>
          <p:cNvPr id="6" name="Image 5" descr="Une image contenant texte, nature, nuage, ciel nocturne&#10;&#10;Description générée automatiquement">
            <a:extLst>
              <a:ext uri="{FF2B5EF4-FFF2-40B4-BE49-F238E27FC236}">
                <a16:creationId xmlns:a16="http://schemas.microsoft.com/office/drawing/2014/main" id="{0354AB1B-8531-4E40-7403-9D9EA9F1A1F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2489" y="123728"/>
            <a:ext cx="2009854" cy="112428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Image 7">
            <a:extLst>
              <a:ext uri="{FF2B5EF4-FFF2-40B4-BE49-F238E27FC236}">
                <a16:creationId xmlns:a16="http://schemas.microsoft.com/office/drawing/2014/main" id="{F9FD9A18-CEF0-36A6-240E-B85B1958CE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6403" y="1349417"/>
            <a:ext cx="2141935" cy="12075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Image 9" descr="Une image contenant texte&#10;&#10;Description générée automatiquement">
            <a:extLst>
              <a:ext uri="{FF2B5EF4-FFF2-40B4-BE49-F238E27FC236}">
                <a16:creationId xmlns:a16="http://schemas.microsoft.com/office/drawing/2014/main" id="{94205854-5912-D1C8-6DB3-0AEDD7588C6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12" r="5351" b="40100"/>
          <a:stretch/>
        </p:blipFill>
        <p:spPr>
          <a:xfrm>
            <a:off x="9558779" y="5922862"/>
            <a:ext cx="2575544" cy="910586"/>
          </a:xfrm>
          <a:prstGeom prst="rect">
            <a:avLst/>
          </a:prstGeom>
        </p:spPr>
      </p:pic>
      <p:pic>
        <p:nvPicPr>
          <p:cNvPr id="12" name="Image 11" descr="Une image contenant texte, personne, foule, auditorium&#10;&#10;Description générée automatiquement">
            <a:extLst>
              <a:ext uri="{FF2B5EF4-FFF2-40B4-BE49-F238E27FC236}">
                <a16:creationId xmlns:a16="http://schemas.microsoft.com/office/drawing/2014/main" id="{DA7BEF0A-B0A9-4D81-8DB4-EB101FE389F8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52"/>
          <a:stretch/>
        </p:blipFill>
        <p:spPr>
          <a:xfrm>
            <a:off x="9896635" y="2658353"/>
            <a:ext cx="2141936" cy="114637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842977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42C1197-09D3-6FE4-E728-60D628868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93030" cy="2547030"/>
          </a:xfrm>
          <a:prstGeom prst="rect">
            <a:avLst/>
          </a:prstGeom>
        </p:spPr>
      </p:pic>
      <p:pic>
        <p:nvPicPr>
          <p:cNvPr id="4" name="Image 3" descr="Une image contenant pièce de monnaie&#10;&#10;Description générée automatiquement">
            <a:extLst>
              <a:ext uri="{FF2B5EF4-FFF2-40B4-BE49-F238E27FC236}">
                <a16:creationId xmlns:a16="http://schemas.microsoft.com/office/drawing/2014/main" id="{CD7C72C9-15B5-A7D9-17E8-D67F68D68F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77482" y="-47134"/>
            <a:ext cx="5514518" cy="2762054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EB15E57-0CAD-A705-715F-BEAFD7AA46B7}"/>
              </a:ext>
            </a:extLst>
          </p:cNvPr>
          <p:cNvSpPr txBox="1"/>
          <p:nvPr/>
        </p:nvSpPr>
        <p:spPr>
          <a:xfrm>
            <a:off x="693142" y="2547030"/>
            <a:ext cx="9289844" cy="37405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fr-FR" sz="1600" b="1" dirty="0">
                <a:latin typeface="Aileron" panose="00000500000000000000" pitchFamily="50" charset="0"/>
              </a:rPr>
              <a:t>Le serment d’Hippocrate du Data </a:t>
            </a:r>
            <a:r>
              <a:rPr lang="fr-FR" sz="1600" b="1" dirty="0" err="1">
                <a:latin typeface="Aileron" panose="00000500000000000000" pitchFamily="50" charset="0"/>
              </a:rPr>
              <a:t>scientist</a:t>
            </a:r>
            <a:endParaRPr lang="fr-FR" sz="1600" b="1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sz="1600" b="1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Proposition d’une charte éthique pour les professionnels de la donnée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Evaluer nos pratiques par rapport aux grands principes éthiques et juridiques </a:t>
            </a: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25 principes </a:t>
            </a:r>
            <a:br>
              <a:rPr lang="fr-FR" sz="1600" dirty="0">
                <a:latin typeface="Aileron" panose="00000500000000000000" pitchFamily="50" charset="0"/>
              </a:rPr>
            </a:br>
            <a:r>
              <a:rPr lang="fr-FR" sz="1600" i="1" dirty="0">
                <a:latin typeface="Aileron" panose="00000500000000000000" pitchFamily="50" charset="0"/>
              </a:rPr>
              <a:t>(mesurer les biais, veiller au consentement, communiquer, prévenir les dérives des algorithmes…)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Toute personne travaillant avec la donnée peut lire la charte et la signer</a:t>
            </a:r>
            <a:endParaRPr lang="fr-FR" dirty="0">
              <a:latin typeface="Aileron" panose="00000500000000000000" pitchFamily="50" charset="0"/>
            </a:endParaRP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207FFE99-F312-EC95-5D93-D6D00A4EFF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9176" y="2857500"/>
            <a:ext cx="2076633" cy="2076633"/>
          </a:xfrm>
          <a:prstGeom prst="rect">
            <a:avLst/>
          </a:prstGeom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94A8CA5-247A-6783-14F7-4F591BBAE711}"/>
              </a:ext>
            </a:extLst>
          </p:cNvPr>
          <p:cNvSpPr txBox="1"/>
          <p:nvPr/>
        </p:nvSpPr>
        <p:spPr>
          <a:xfrm>
            <a:off x="10332720" y="4934133"/>
            <a:ext cx="16230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600" dirty="0">
                <a:latin typeface="Aileron" panose="00000500000000000000" pitchFamily="50" charset="0"/>
                <a:hlinkClick r:id="rId5"/>
              </a:rPr>
              <a:t>dataforgood.fr/hippocrate</a:t>
            </a:r>
            <a:r>
              <a:rPr lang="fr-FR" sz="1600" dirty="0">
                <a:latin typeface="Aileron" panose="00000500000000000000" pitchFamily="50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63485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42C1197-09D3-6FE4-E728-60D628868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93030" cy="254703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EB15E57-0CAD-A705-715F-BEAFD7AA46B7}"/>
              </a:ext>
            </a:extLst>
          </p:cNvPr>
          <p:cNvSpPr txBox="1"/>
          <p:nvPr/>
        </p:nvSpPr>
        <p:spPr>
          <a:xfrm>
            <a:off x="1035956" y="1518212"/>
            <a:ext cx="10252063" cy="42483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fr-FR" sz="2000" b="1" dirty="0">
                <a:latin typeface="Aileron" panose="00000500000000000000" pitchFamily="50" charset="0"/>
              </a:rPr>
              <a:t>Pour ce soir : on va explorer Open Food </a:t>
            </a:r>
            <a:r>
              <a:rPr lang="fr-FR" sz="2000" b="1" dirty="0" err="1">
                <a:latin typeface="Aileron" panose="00000500000000000000" pitchFamily="50" charset="0"/>
              </a:rPr>
              <a:t>Facts</a:t>
            </a:r>
            <a:r>
              <a:rPr lang="fr-FR" sz="2000" b="1" dirty="0">
                <a:latin typeface="Aileron" panose="00000500000000000000" pitchFamily="50" charset="0"/>
              </a:rPr>
              <a:t> !</a:t>
            </a:r>
          </a:p>
          <a:p>
            <a:pPr algn="r">
              <a:lnSpc>
                <a:spcPct val="150000"/>
              </a:lnSpc>
            </a:pPr>
            <a:endParaRPr lang="fr-FR" sz="2000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fr-FR" b="1" dirty="0">
                <a:latin typeface="Aileron" panose="00000500000000000000" pitchFamily="50" charset="0"/>
              </a:rPr>
              <a:t>3 propositions de projets : </a:t>
            </a:r>
          </a:p>
          <a:p>
            <a:pPr>
              <a:lnSpc>
                <a:spcPct val="150000"/>
              </a:lnSpc>
            </a:pPr>
            <a:endParaRPr lang="fr-FR" sz="1200" b="1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Analyse de données </a:t>
            </a:r>
            <a:r>
              <a:rPr lang="fr-FR" sz="1600" dirty="0">
                <a:latin typeface="Aileron" panose="00000500000000000000" pitchFamily="50" charset="0"/>
              </a:rPr>
              <a:t>: </a:t>
            </a:r>
            <a:br>
              <a:rPr lang="fr-FR" sz="1600" dirty="0">
                <a:latin typeface="Aileron" panose="00000500000000000000" pitchFamily="50" charset="0"/>
              </a:rPr>
            </a:br>
            <a:r>
              <a:rPr lang="fr-FR" sz="1600" dirty="0">
                <a:solidFill>
                  <a:srgbClr val="0070C0"/>
                </a:solidFill>
                <a:latin typeface="Aileron" panose="00000500000000000000" pitchFamily="50" charset="0"/>
              </a:rPr>
              <a:t>Extraire des informations intéressantes de l’analyse des données françaises d’Open Food </a:t>
            </a:r>
            <a:r>
              <a:rPr lang="fr-FR" sz="1600" dirty="0" err="1">
                <a:solidFill>
                  <a:srgbClr val="0070C0"/>
                </a:solidFill>
                <a:latin typeface="Aileron" panose="00000500000000000000" pitchFamily="50" charset="0"/>
              </a:rPr>
              <a:t>Facts</a:t>
            </a:r>
            <a:endParaRPr lang="fr-FR" sz="1600" dirty="0">
              <a:solidFill>
                <a:srgbClr val="0070C0"/>
              </a:solidFill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Machine </a:t>
            </a:r>
            <a:r>
              <a:rPr lang="fr-FR" sz="1600" b="1" dirty="0" err="1">
                <a:latin typeface="Aileron" panose="00000500000000000000" pitchFamily="50" charset="0"/>
              </a:rPr>
              <a:t>learning</a:t>
            </a:r>
            <a:r>
              <a:rPr lang="fr-FR" sz="1600" b="1" dirty="0">
                <a:latin typeface="Aileron" panose="00000500000000000000" pitchFamily="50" charset="0"/>
              </a:rPr>
              <a:t> </a:t>
            </a:r>
            <a:r>
              <a:rPr lang="fr-FR" sz="1600" dirty="0">
                <a:latin typeface="Aileron" panose="00000500000000000000" pitchFamily="50" charset="0"/>
              </a:rPr>
              <a:t>: </a:t>
            </a:r>
            <a:r>
              <a:rPr lang="fr-FR" sz="1600" dirty="0">
                <a:solidFill>
                  <a:srgbClr val="0070C0"/>
                </a:solidFill>
                <a:latin typeface="Aileron" panose="00000500000000000000" pitchFamily="50" charset="0"/>
              </a:rPr>
              <a:t>Prédire le </a:t>
            </a:r>
            <a:r>
              <a:rPr lang="fr-FR" sz="1600" dirty="0" err="1">
                <a:solidFill>
                  <a:srgbClr val="0070C0"/>
                </a:solidFill>
                <a:latin typeface="Aileron" panose="00000500000000000000" pitchFamily="50" charset="0"/>
              </a:rPr>
              <a:t>nutriscore</a:t>
            </a:r>
            <a:r>
              <a:rPr lang="fr-FR" sz="1600" dirty="0">
                <a:solidFill>
                  <a:srgbClr val="0070C0"/>
                </a:solidFill>
                <a:latin typeface="Aileron" panose="00000500000000000000" pitchFamily="50" charset="0"/>
              </a:rPr>
              <a:t> d’un produit en fonction de ces caractéristiques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Analyse d’images </a:t>
            </a:r>
            <a:r>
              <a:rPr lang="fr-FR" sz="1600" dirty="0">
                <a:latin typeface="Aileron" panose="00000500000000000000" pitchFamily="50" charset="0"/>
              </a:rPr>
              <a:t>: </a:t>
            </a:r>
            <a:br>
              <a:rPr lang="fr-FR" sz="1600" dirty="0">
                <a:latin typeface="Aileron" panose="00000500000000000000" pitchFamily="50" charset="0"/>
              </a:rPr>
            </a:br>
            <a:r>
              <a:rPr lang="fr-FR" sz="1600" dirty="0">
                <a:solidFill>
                  <a:srgbClr val="0070C0"/>
                </a:solidFill>
                <a:latin typeface="Aileron" panose="00000500000000000000" pitchFamily="50" charset="0"/>
              </a:rPr>
              <a:t>Détecter les doublons dans les images des produits enregistrés par les utilisateurs d’Open Food </a:t>
            </a:r>
            <a:r>
              <a:rPr lang="fr-FR" sz="1600" dirty="0" err="1">
                <a:solidFill>
                  <a:srgbClr val="0070C0"/>
                </a:solidFill>
                <a:latin typeface="Aileron" panose="00000500000000000000" pitchFamily="50" charset="0"/>
              </a:rPr>
              <a:t>Facts</a:t>
            </a:r>
            <a:endParaRPr lang="fr-FR" sz="1600" dirty="0">
              <a:solidFill>
                <a:srgbClr val="0070C0"/>
              </a:solidFill>
              <a:latin typeface="Aileron" panose="00000500000000000000" pitchFamily="50" charset="0"/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BD66C39E-E773-10B0-3A13-0B8DAE8AE205}"/>
              </a:ext>
            </a:extLst>
          </p:cNvPr>
          <p:cNvSpPr txBox="1"/>
          <p:nvPr/>
        </p:nvSpPr>
        <p:spPr>
          <a:xfrm>
            <a:off x="4081806" y="6076721"/>
            <a:ext cx="5439266" cy="45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fr-FR" b="1" dirty="0">
                <a:latin typeface="Aileron" panose="00000500000000000000" pitchFamily="50" charset="0"/>
              </a:rPr>
              <a:t>=&gt; Organisation des tables selon les envies</a:t>
            </a:r>
          </a:p>
        </p:txBody>
      </p:sp>
    </p:spTree>
    <p:extLst>
      <p:ext uri="{BB962C8B-B14F-4D97-AF65-F5344CB8AC3E}">
        <p14:creationId xmlns:p14="http://schemas.microsoft.com/office/powerpoint/2010/main" val="6948424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42C1197-09D3-6FE4-E728-60D628868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93030" cy="254703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EB15E57-0CAD-A705-715F-BEAFD7AA46B7}"/>
              </a:ext>
            </a:extLst>
          </p:cNvPr>
          <p:cNvSpPr txBox="1"/>
          <p:nvPr/>
        </p:nvSpPr>
        <p:spPr>
          <a:xfrm>
            <a:off x="558195" y="4356267"/>
            <a:ext cx="10675585" cy="745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Jeudi 16 mars </a:t>
            </a:r>
            <a:r>
              <a:rPr lang="fr-FR" sz="1600" b="1" i="1" dirty="0">
                <a:latin typeface="Aileron" panose="00000500000000000000" pitchFamily="50" charset="0"/>
              </a:rPr>
              <a:t>(</a:t>
            </a:r>
            <a:r>
              <a:rPr lang="fr-FR" sz="1600" i="1" dirty="0">
                <a:latin typeface="Aileron" panose="00000500000000000000" pitchFamily="50" charset="0"/>
              </a:rPr>
              <a:t>18h45) </a:t>
            </a:r>
            <a:r>
              <a:rPr lang="fr-FR" sz="1600" dirty="0">
                <a:latin typeface="Aileron" panose="00000500000000000000" pitchFamily="50" charset="0"/>
              </a:rPr>
              <a:t>: </a:t>
            </a:r>
            <a:r>
              <a:rPr lang="fr-FR" sz="1600" dirty="0">
                <a:latin typeface="Aileron" panose="00000500000000000000" pitchFamily="50" charset="0"/>
                <a:hlinkClick r:id="rId3"/>
              </a:rPr>
              <a:t>Atelier du </a:t>
            </a:r>
            <a:r>
              <a:rPr lang="fr-FR" sz="1600" b="1" dirty="0">
                <a:latin typeface="Aileron" panose="00000500000000000000" pitchFamily="50" charset="0"/>
                <a:hlinkClick r:id="rId3"/>
              </a:rPr>
              <a:t>Tech for Good Tour </a:t>
            </a:r>
            <a:r>
              <a:rPr lang="fr-FR" sz="1600" dirty="0">
                <a:latin typeface="Aileron" panose="00000500000000000000" pitchFamily="50" charset="0"/>
              </a:rPr>
              <a:t>à la Turbine</a:t>
            </a:r>
            <a:endParaRPr lang="fr-FR" sz="1600" b="1" dirty="0">
              <a:latin typeface="Aileron" panose="00000500000000000000" pitchFamily="50" charset="0"/>
            </a:endParaRP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sz="1400" i="1" dirty="0">
                <a:latin typeface="Aileron" panose="00000500000000000000" pitchFamily="50" charset="0"/>
              </a:rPr>
              <a:t>2h pour se former sur le numérique responsable et engagé</a:t>
            </a:r>
          </a:p>
        </p:txBody>
      </p:sp>
      <p:pic>
        <p:nvPicPr>
          <p:cNvPr id="3" name="Graphique 2">
            <a:extLst>
              <a:ext uri="{FF2B5EF4-FFF2-40B4-BE49-F238E27FC236}">
                <a16:creationId xmlns:a16="http://schemas.microsoft.com/office/drawing/2014/main" id="{DF3B9452-9A95-8083-09B8-F3972577AE6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19524" y="4921730"/>
            <a:ext cx="1518894" cy="359738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9E6AAA78-9351-EA1D-C56C-B3021B16EE8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75124" y="4434058"/>
            <a:ext cx="1038091" cy="1038091"/>
          </a:xfrm>
          <a:prstGeom prst="rect">
            <a:avLst/>
          </a:prstGeom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EC963286-7F3F-CE0C-C7B6-9A5B9540319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59522" y="3365291"/>
            <a:ext cx="1748516" cy="984998"/>
          </a:xfrm>
          <a:prstGeom prst="rect">
            <a:avLst/>
          </a:prstGeom>
        </p:spPr>
      </p:pic>
      <p:sp>
        <p:nvSpPr>
          <p:cNvPr id="12" name="ZoneTexte 11">
            <a:extLst>
              <a:ext uri="{FF2B5EF4-FFF2-40B4-BE49-F238E27FC236}">
                <a16:creationId xmlns:a16="http://schemas.microsoft.com/office/drawing/2014/main" id="{0A6D1575-8EF2-451C-656A-61305E12B80D}"/>
              </a:ext>
            </a:extLst>
          </p:cNvPr>
          <p:cNvSpPr txBox="1"/>
          <p:nvPr/>
        </p:nvSpPr>
        <p:spPr>
          <a:xfrm>
            <a:off x="6419524" y="1048511"/>
            <a:ext cx="3345594" cy="9705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fr-FR" sz="2400" b="1" dirty="0">
                <a:latin typeface="Aileron" panose="00000500000000000000" pitchFamily="50" charset="0"/>
              </a:rPr>
              <a:t>Agenda : la suite !</a:t>
            </a:r>
          </a:p>
          <a:p>
            <a:pPr algn="ctr"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07A62F7E-2879-715C-0564-940758D3B9EE}"/>
              </a:ext>
            </a:extLst>
          </p:cNvPr>
          <p:cNvSpPr txBox="1"/>
          <p:nvPr/>
        </p:nvSpPr>
        <p:spPr>
          <a:xfrm>
            <a:off x="558196" y="2303490"/>
            <a:ext cx="10675585" cy="745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Demain </a:t>
            </a:r>
            <a:r>
              <a:rPr lang="fr-FR" sz="1600" i="1" dirty="0">
                <a:latin typeface="Aileron" panose="00000500000000000000" pitchFamily="50" charset="0"/>
              </a:rPr>
              <a:t>(1</a:t>
            </a:r>
            <a:r>
              <a:rPr lang="fr-FR" sz="1600" i="1" baseline="30000" dirty="0">
                <a:latin typeface="Aileron" panose="00000500000000000000" pitchFamily="50" charset="0"/>
              </a:rPr>
              <a:t>er</a:t>
            </a:r>
            <a:r>
              <a:rPr lang="fr-FR" sz="1600" i="1" dirty="0">
                <a:latin typeface="Aileron" panose="00000500000000000000" pitchFamily="50" charset="0"/>
              </a:rPr>
              <a:t> mars, 19h30</a:t>
            </a:r>
            <a:r>
              <a:rPr lang="fr-FR" sz="1600" dirty="0">
                <a:latin typeface="Aileron" panose="00000500000000000000" pitchFamily="50" charset="0"/>
              </a:rPr>
              <a:t>) : </a:t>
            </a:r>
            <a:r>
              <a:rPr lang="fr-FR" sz="1600" b="1" dirty="0" err="1">
                <a:latin typeface="Aileron" panose="00000500000000000000" pitchFamily="50" charset="0"/>
                <a:hlinkClick r:id="rId8"/>
              </a:rPr>
              <a:t>Monthly</a:t>
            </a:r>
            <a:r>
              <a:rPr lang="fr-FR" sz="1600" b="1" dirty="0">
                <a:latin typeface="Aileron" panose="00000500000000000000" pitchFamily="50" charset="0"/>
                <a:hlinkClick r:id="rId8"/>
              </a:rPr>
              <a:t> Marty </a:t>
            </a:r>
            <a:r>
              <a:rPr lang="fr-FR" sz="1600" b="1" dirty="0">
                <a:latin typeface="Aileron" panose="00000500000000000000" pitchFamily="50" charset="0"/>
              </a:rPr>
              <a:t>- </a:t>
            </a:r>
            <a:r>
              <a:rPr lang="fr-FR" sz="1600" dirty="0">
                <a:latin typeface="Aileron" panose="00000500000000000000" pitchFamily="50" charset="0"/>
              </a:rPr>
              <a:t>Webinaire mensuel de la communauté Data for Good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sz="1400" i="1" dirty="0">
                <a:latin typeface="Aileron" panose="00000500000000000000" pitchFamily="50" charset="0"/>
              </a:rPr>
              <a:t>Risques et les dérives de l'IA générative, Data Challenge pour valoriser la donnée publique en santé-environnement…</a:t>
            </a: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5F8E27BC-D74F-2A99-E02B-0DA10BA2DE54}"/>
              </a:ext>
            </a:extLst>
          </p:cNvPr>
          <p:cNvSpPr txBox="1"/>
          <p:nvPr/>
        </p:nvSpPr>
        <p:spPr>
          <a:xfrm>
            <a:off x="558195" y="3326478"/>
            <a:ext cx="10675585" cy="745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b="1" dirty="0">
                <a:latin typeface="Aileron" panose="00000500000000000000" pitchFamily="50" charset="0"/>
              </a:rPr>
              <a:t>Ce WE </a:t>
            </a:r>
            <a:r>
              <a:rPr lang="fr-FR" sz="1600" i="1" dirty="0">
                <a:latin typeface="Aileron" panose="00000500000000000000" pitchFamily="50" charset="0"/>
              </a:rPr>
              <a:t>(3 au 5 mars) : </a:t>
            </a:r>
            <a:r>
              <a:rPr lang="fr-FR" sz="1600" b="1" dirty="0" err="1">
                <a:latin typeface="Aileron" panose="00000500000000000000" pitchFamily="50" charset="0"/>
                <a:hlinkClick r:id="rId9"/>
              </a:rPr>
              <a:t>Hackatournesol</a:t>
            </a:r>
            <a:r>
              <a:rPr lang="fr-FR" sz="1600" b="1" dirty="0">
                <a:latin typeface="Aileron" panose="00000500000000000000" pitchFamily="50" charset="0"/>
              </a:rPr>
              <a:t> </a:t>
            </a:r>
            <a:r>
              <a:rPr lang="fr-FR" sz="1600" dirty="0">
                <a:latin typeface="Aileron" panose="00000500000000000000" pitchFamily="50" charset="0"/>
              </a:rPr>
              <a:t>à Marseille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sz="1400" i="1" dirty="0">
                <a:latin typeface="Aileron" panose="00000500000000000000" pitchFamily="50" charset="0"/>
              </a:rPr>
              <a:t>Aider à promouvoir le contenu d'intérêt général dans les algorithmes de recommandation de contenu</a:t>
            </a: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721F0840-11C7-D81D-3D12-663AC0B5F678}"/>
              </a:ext>
            </a:extLst>
          </p:cNvPr>
          <p:cNvSpPr txBox="1"/>
          <p:nvPr/>
        </p:nvSpPr>
        <p:spPr>
          <a:xfrm>
            <a:off x="558195" y="5401291"/>
            <a:ext cx="10675585" cy="10684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A prévoir </a:t>
            </a:r>
            <a:r>
              <a:rPr lang="fr-FR" sz="1600" b="1" dirty="0">
                <a:latin typeface="Aileron" panose="00000500000000000000" pitchFamily="50" charset="0"/>
              </a:rPr>
              <a:t>avec vous fin mars </a:t>
            </a:r>
            <a:r>
              <a:rPr lang="fr-FR" sz="1600" dirty="0">
                <a:latin typeface="Aileron" panose="00000500000000000000" pitchFamily="50" charset="0"/>
              </a:rPr>
              <a:t>: 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sz="1400" dirty="0">
                <a:latin typeface="Aileron" panose="00000500000000000000" pitchFamily="50" charset="0"/>
              </a:rPr>
              <a:t>Quota climat : nouvelle brique du projet (classifieur)</a:t>
            </a:r>
          </a:p>
          <a:p>
            <a:pPr marL="742950" lvl="1" indent="-28575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r-FR" sz="1400" dirty="0">
                <a:latin typeface="Aileron" panose="00000500000000000000" pitchFamily="50" charset="0"/>
              </a:rPr>
              <a:t>Point pilotage de la nouvelle antenne D4G Grenoble !</a:t>
            </a:r>
          </a:p>
        </p:txBody>
      </p:sp>
      <p:pic>
        <p:nvPicPr>
          <p:cNvPr id="17" name="Image 16">
            <a:extLst>
              <a:ext uri="{FF2B5EF4-FFF2-40B4-BE49-F238E27FC236}">
                <a16:creationId xmlns:a16="http://schemas.microsoft.com/office/drawing/2014/main" id="{7F729B14-3925-C570-1266-E167D74FBC9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2350" y="3890743"/>
            <a:ext cx="1038091" cy="1038091"/>
          </a:xfrm>
          <a:prstGeom prst="rect">
            <a:avLst/>
          </a:prstGeom>
        </p:spPr>
      </p:pic>
      <p:pic>
        <p:nvPicPr>
          <p:cNvPr id="19" name="Image 18">
            <a:extLst>
              <a:ext uri="{FF2B5EF4-FFF2-40B4-BE49-F238E27FC236}">
                <a16:creationId xmlns:a16="http://schemas.microsoft.com/office/drawing/2014/main" id="{FB287923-C5F9-5C24-0E1E-68CCFF8198A6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4581" y="2184458"/>
            <a:ext cx="1056328" cy="10563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80431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/>
      <p:bldP spid="14" grpId="0"/>
      <p:bldP spid="1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C42C1197-09D3-6FE4-E728-60D6288687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6693030" cy="2547030"/>
          </a:xfrm>
          <a:prstGeom prst="rect">
            <a:avLst/>
          </a:prstGeom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EB15E57-0CAD-A705-715F-BEAFD7AA46B7}"/>
              </a:ext>
            </a:extLst>
          </p:cNvPr>
          <p:cNvSpPr txBox="1"/>
          <p:nvPr/>
        </p:nvSpPr>
        <p:spPr>
          <a:xfrm>
            <a:off x="1324620" y="1284685"/>
            <a:ext cx="9289844" cy="5402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fr-FR" sz="2400" b="1" dirty="0">
                <a:latin typeface="Aileron" panose="00000500000000000000" pitchFamily="50" charset="0"/>
              </a:rPr>
              <a:t>Restons en contact !</a:t>
            </a: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Abonnez-vous à notre </a:t>
            </a:r>
            <a:r>
              <a:rPr lang="fr-FR" sz="1600" b="1" dirty="0">
                <a:latin typeface="Aileron" panose="00000500000000000000" pitchFamily="50" charset="0"/>
              </a:rPr>
              <a:t>mail-liste</a:t>
            </a:r>
            <a:r>
              <a:rPr lang="fr-FR" sz="1600" dirty="0">
                <a:latin typeface="Aileron" panose="00000500000000000000" pitchFamily="50" charset="0"/>
              </a:rPr>
              <a:t> !</a:t>
            </a:r>
          </a:p>
          <a:p>
            <a:pPr>
              <a:lnSpc>
                <a:spcPct val="150000"/>
              </a:lnSpc>
            </a:pPr>
            <a:r>
              <a:rPr lang="fr-FR" sz="1600" dirty="0">
                <a:latin typeface="Aileron" panose="00000500000000000000" pitchFamily="50" charset="0"/>
              </a:rPr>
              <a:t>	=&gt;  </a:t>
            </a:r>
            <a:r>
              <a:rPr lang="fr-FR" sz="1600" dirty="0">
                <a:latin typeface="Aileron" panose="00000500000000000000" pitchFamily="50" charset="0"/>
                <a:hlinkClick r:id="rId3"/>
              </a:rPr>
              <a:t>https://framalistes.org/sympa/subscribe/infos-dataforgood-grenoble</a:t>
            </a:r>
            <a:r>
              <a:rPr lang="fr-FR" sz="1600" dirty="0">
                <a:latin typeface="Aileron" panose="00000500000000000000" pitchFamily="50" charset="0"/>
              </a:rPr>
              <a:t> </a:t>
            </a: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fr-FR" sz="1600" dirty="0">
                <a:latin typeface="Aileron" panose="00000500000000000000" pitchFamily="50" charset="0"/>
              </a:rPr>
              <a:t>Rejoignez le </a:t>
            </a:r>
            <a:r>
              <a:rPr lang="fr-FR" sz="1600" b="1" dirty="0">
                <a:latin typeface="Aileron" panose="00000500000000000000" pitchFamily="50" charset="0"/>
              </a:rPr>
              <a:t>Slack de Data for Good !</a:t>
            </a:r>
          </a:p>
          <a:p>
            <a:pPr lvl="1">
              <a:lnSpc>
                <a:spcPct val="150000"/>
              </a:lnSpc>
            </a:pPr>
            <a:r>
              <a:rPr lang="fr-FR" sz="1600" dirty="0">
                <a:latin typeface="Aileron" panose="00000500000000000000" pitchFamily="50" charset="0"/>
              </a:rPr>
              <a:t>	=&gt; </a:t>
            </a:r>
            <a:r>
              <a:rPr lang="fr-FR" sz="1600" dirty="0">
                <a:latin typeface="Aileron" panose="00000500000000000000" pitchFamily="50" charset="0"/>
                <a:hlinkClick r:id="rId4"/>
              </a:rPr>
              <a:t>dataforgood.fr</a:t>
            </a:r>
            <a:r>
              <a:rPr lang="fr-FR" sz="1600" dirty="0">
                <a:latin typeface="Aileron" panose="00000500000000000000" pitchFamily="50" charset="0"/>
              </a:rPr>
              <a:t> </a:t>
            </a:r>
          </a:p>
          <a:p>
            <a:pPr lvl="1">
              <a:lnSpc>
                <a:spcPct val="150000"/>
              </a:lnSpc>
            </a:pPr>
            <a:r>
              <a:rPr lang="fr-FR" sz="1600" dirty="0">
                <a:latin typeface="Aileron" panose="00000500000000000000" pitchFamily="50" charset="0"/>
              </a:rPr>
              <a:t>	=&gt; canal « </a:t>
            </a:r>
            <a:r>
              <a:rPr lang="fr-FR" sz="1600" dirty="0" err="1">
                <a:latin typeface="Aileron" panose="00000500000000000000" pitchFamily="50" charset="0"/>
              </a:rPr>
              <a:t>antenne_grenoble</a:t>
            </a:r>
            <a:r>
              <a:rPr lang="fr-FR" sz="1600" dirty="0">
                <a:latin typeface="Aileron" panose="00000500000000000000" pitchFamily="50" charset="0"/>
              </a:rPr>
              <a:t> »</a:t>
            </a: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r>
              <a:rPr lang="fr-FR" sz="1600" dirty="0">
                <a:latin typeface="Aileron" panose="00000500000000000000" pitchFamily="50" charset="0"/>
              </a:rPr>
              <a:t>Et </a:t>
            </a:r>
            <a:r>
              <a:rPr lang="fr-FR" sz="1600" b="1" dirty="0">
                <a:latin typeface="Aileron" panose="00000500000000000000" pitchFamily="50" charset="0"/>
              </a:rPr>
              <a:t>venez nous voir à l’apéro </a:t>
            </a:r>
            <a:r>
              <a:rPr lang="fr-FR" sz="1600" dirty="0">
                <a:latin typeface="Aileron" panose="00000500000000000000" pitchFamily="50" charset="0"/>
              </a:rPr>
              <a:t>si ça vous dit de participer avec nous à l’organisation ! </a:t>
            </a:r>
            <a:r>
              <a:rPr lang="fr-FR" sz="1600" dirty="0">
                <a:latin typeface="Aileron" panose="00000500000000000000" pitchFamily="50" charset="0"/>
                <a:sym typeface="Wingdings" panose="05000000000000000000" pitchFamily="2" charset="2"/>
              </a:rPr>
              <a:t></a:t>
            </a:r>
            <a:endParaRPr lang="fr-FR" sz="1600" dirty="0">
              <a:latin typeface="Aileron" panose="00000500000000000000" pitchFamily="50" charset="0"/>
            </a:endParaRPr>
          </a:p>
          <a:p>
            <a:pPr>
              <a:lnSpc>
                <a:spcPct val="150000"/>
              </a:lnSpc>
            </a:pPr>
            <a:endParaRPr lang="fr-FR" sz="1600" dirty="0">
              <a:latin typeface="Aileron" panose="00000500000000000000" pitchFamily="50" charset="0"/>
            </a:endParaRPr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A776BA04-959E-C275-7D75-5795D7DCE73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9678" y="2364651"/>
            <a:ext cx="1783080" cy="1783080"/>
          </a:xfrm>
          <a:prstGeom prst="rect">
            <a:avLst/>
          </a:prstGeom>
        </p:spPr>
      </p:pic>
      <p:pic>
        <p:nvPicPr>
          <p:cNvPr id="3" name="Image 2">
            <a:extLst>
              <a:ext uri="{FF2B5EF4-FFF2-40B4-BE49-F238E27FC236}">
                <a16:creationId xmlns:a16="http://schemas.microsoft.com/office/drawing/2014/main" id="{C7FF6842-E180-6D0F-7BA9-8512CFD0CE3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74" t="5187" r="1353" b="5961"/>
          <a:stretch/>
        </p:blipFill>
        <p:spPr>
          <a:xfrm>
            <a:off x="4302992" y="4481921"/>
            <a:ext cx="1984686" cy="299374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FE0424FD-856C-EAEC-B998-AFC66E947E4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4375" y="4113372"/>
            <a:ext cx="1335846" cy="1335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030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187</TotalTime>
  <Words>475</Words>
  <Application>Microsoft Office PowerPoint</Application>
  <PresentationFormat>Grand écran</PresentationFormat>
  <Paragraphs>61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Aileron</vt:lpstr>
      <vt:lpstr>Arial</vt:lpstr>
      <vt:lpstr>Calibri</vt:lpstr>
      <vt:lpstr>Calibri Light</vt:lpstr>
      <vt:lpstr>Wingdings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for Good</dc:title>
  <dc:creator>Elise Pupier</dc:creator>
  <cp:lastModifiedBy>Elise Pupier</cp:lastModifiedBy>
  <cp:revision>16</cp:revision>
  <dcterms:created xsi:type="dcterms:W3CDTF">2022-12-07T17:16:43Z</dcterms:created>
  <dcterms:modified xsi:type="dcterms:W3CDTF">2023-02-28T08:41:56Z</dcterms:modified>
</cp:coreProperties>
</file>

<file path=docProps/thumbnail.jpeg>
</file>